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84" r:id="rId3"/>
    <p:sldId id="265" r:id="rId4"/>
    <p:sldId id="283" r:id="rId5"/>
    <p:sldId id="285" r:id="rId6"/>
    <p:sldId id="286" r:id="rId7"/>
    <p:sldId id="287" r:id="rId8"/>
    <p:sldId id="288" r:id="rId9"/>
    <p:sldId id="289" r:id="rId10"/>
    <p:sldId id="290" r:id="rId11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8B06"/>
    <a:srgbClr val="F9B82A"/>
    <a:srgbClr val="5A6519"/>
    <a:srgbClr val="FAB72A"/>
    <a:srgbClr val="02A6ED"/>
    <a:srgbClr val="FFFFFF"/>
    <a:srgbClr val="8C9D27"/>
    <a:srgbClr val="BCD147"/>
    <a:srgbClr val="E30A7F"/>
    <a:srgbClr val="28B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20" autoAdjust="0"/>
  </p:normalViewPr>
  <p:slideViewPr>
    <p:cSldViewPr>
      <p:cViewPr varScale="1">
        <p:scale>
          <a:sx n="148" d="100"/>
          <a:sy n="148" d="100"/>
        </p:scale>
        <p:origin x="43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9362F-F644-4F44-AD00-39A6892C0DC4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38A1-574E-42FD-A358-1A9251AD0D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930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201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2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37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89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7902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640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5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68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16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22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5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868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2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4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3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51470"/>
            <a:ext cx="8568952" cy="2016224"/>
          </a:xfrm>
        </p:spPr>
        <p:txBody>
          <a:bodyPr>
            <a:noAutofit/>
          </a:bodyPr>
          <a:lstStyle/>
          <a:p>
            <a:pPr>
              <a:lnSpc>
                <a:spcPts val="6300"/>
              </a:lnSpc>
            </a:pPr>
            <a:r>
              <a:rPr lang="tr-TR" b="1" dirty="0" smtClean="0"/>
              <a:t>3.Bölüm</a:t>
            </a:r>
            <a:endParaRPr lang="it-IT" b="1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467544" y="2139702"/>
            <a:ext cx="864096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467544" y="2293987"/>
            <a:ext cx="8568952" cy="2211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solidFill>
                  <a:schemeClr val="bg1"/>
                </a:solidFill>
              </a:rPr>
              <a:t>A</a:t>
            </a:r>
            <a:endParaRPr lang="it-IT" sz="4000" dirty="0">
              <a:solidFill>
                <a:schemeClr val="bg1"/>
              </a:solidFill>
            </a:endParaRPr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539552" y="2067694"/>
            <a:ext cx="8496944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tr-TR" sz="4000" b="1" dirty="0">
                <a:solidFill>
                  <a:srgbClr val="C68B06"/>
                </a:solidFill>
                <a:latin typeface="+mn-lt"/>
              </a:rPr>
              <a:t>İŞ SAĞLIĞI VE </a:t>
            </a: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GÜVENLİĞİ</a:t>
            </a:r>
          </a:p>
          <a:p>
            <a:pPr>
              <a:lnSpc>
                <a:spcPts val="4000"/>
              </a:lnSpc>
            </a:pP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TARİHÇESİ VE ÜLKEMİZDE </a:t>
            </a:r>
            <a:r>
              <a:rPr lang="tr-TR" sz="4000" b="1" dirty="0">
                <a:solidFill>
                  <a:srgbClr val="C68B06"/>
                </a:solidFill>
                <a:latin typeface="+mn-lt"/>
              </a:rPr>
              <a:t>İŞ SAĞLIĞI VE GÜVENLİĞİ</a:t>
            </a:r>
            <a:endParaRPr lang="tr-TR" sz="4000" b="1" dirty="0">
              <a:solidFill>
                <a:srgbClr val="C68B0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3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1691680" y="2090549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3.2 DÜNYADA İŞ SAĞLIĞI VE GÜVENLİĞİ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691680" y="1203598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pt-BR" sz="2400" dirty="0">
                <a:solidFill>
                  <a:srgbClr val="5A6519"/>
                </a:solidFill>
                <a:latin typeface="+mj-lt"/>
              </a:rPr>
              <a:t>3.1 İŞ SAĞLIĞI VE GÜVENLİĞİNİN TARİHÇESİ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691680" y="2977500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3.3 ÜLKEMİZDE İŞ SAĞLIĞI VE GÜVENLİĞİ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44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 GÜVENLİĞİNİN TARİHÇESİ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İnsanın, sosyal alandaki güvenliği kadar işini yaparken de sağlığını </a:t>
            </a:r>
            <a:r>
              <a:rPr lang="tr-TR" sz="2000" dirty="0" smtClean="0">
                <a:latin typeface="+mn-lt"/>
              </a:rPr>
              <a:t>koruması ve </a:t>
            </a:r>
            <a:r>
              <a:rPr lang="tr-TR" sz="2000" dirty="0">
                <a:latin typeface="+mn-lt"/>
              </a:rPr>
              <a:t>güvenliğinin sağlanması toplumların dikkatini çekerek bu alanda </a:t>
            </a:r>
            <a:r>
              <a:rPr lang="tr-TR" sz="2000" dirty="0" smtClean="0">
                <a:latin typeface="+mn-lt"/>
              </a:rPr>
              <a:t>belli düzenlemelerin yapılması </a:t>
            </a:r>
            <a:r>
              <a:rPr lang="tr-TR" sz="2000" dirty="0">
                <a:latin typeface="+mn-lt"/>
              </a:rPr>
              <a:t>gerekliliğini ortaya </a:t>
            </a:r>
            <a:r>
              <a:rPr lang="tr-TR" sz="2000" dirty="0" smtClean="0">
                <a:latin typeface="+mn-lt"/>
              </a:rPr>
              <a:t>koymuştur.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İş </a:t>
            </a:r>
            <a:r>
              <a:rPr lang="tr-TR" sz="2000" dirty="0">
                <a:latin typeface="+mn-lt"/>
              </a:rPr>
              <a:t>sağlığı ve güvenliği </a:t>
            </a:r>
            <a:r>
              <a:rPr lang="tr-TR" sz="2000" dirty="0" smtClean="0">
                <a:latin typeface="+mn-lt"/>
              </a:rPr>
              <a:t>alanında ilk </a:t>
            </a:r>
            <a:r>
              <a:rPr lang="tr-TR" sz="2000" dirty="0">
                <a:latin typeface="+mn-lt"/>
              </a:rPr>
              <a:t>adımlar, insana zarar veren </a:t>
            </a:r>
            <a:r>
              <a:rPr lang="tr-TR" sz="2000" dirty="0" smtClean="0">
                <a:latin typeface="+mn-lt"/>
              </a:rPr>
              <a:t>durumların tespitiyle </a:t>
            </a:r>
            <a:r>
              <a:rPr lang="tr-TR" sz="2000" dirty="0">
                <a:latin typeface="+mn-lt"/>
              </a:rPr>
              <a:t>atılmış olup, </a:t>
            </a:r>
            <a:r>
              <a:rPr lang="tr-TR" sz="2000" dirty="0" smtClean="0">
                <a:latin typeface="+mn-lt"/>
              </a:rPr>
              <a:t>zamanla tespitlerin </a:t>
            </a:r>
            <a:r>
              <a:rPr lang="tr-TR" sz="2000" dirty="0">
                <a:latin typeface="+mn-lt"/>
              </a:rPr>
              <a:t>yanında koruma tedbirleri konusunda önerilerde ortaya çıkmaya başlamıştır.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204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047" y="771550"/>
            <a:ext cx="7893417" cy="3456384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2195736" y="4371950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040404"/>
                </a:solidFill>
                <a:latin typeface="+mj-lt"/>
              </a:rPr>
              <a:t>Tablo 3. </a:t>
            </a:r>
            <a:r>
              <a:rPr lang="tr-TR" sz="2000" dirty="0">
                <a:solidFill>
                  <a:srgbClr val="040404"/>
                </a:solidFill>
                <a:latin typeface="+mj-lt"/>
              </a:rPr>
              <a:t>İş Sağlığı ve Güvenliğinin Tarihsel Gelişimi</a:t>
            </a:r>
            <a:endParaRPr lang="tr-T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137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2067694"/>
          </a:xfrm>
        </p:spPr>
        <p:txBody>
          <a:bodyPr>
            <a:noAutofit/>
          </a:bodyPr>
          <a:lstStyle/>
          <a:p>
            <a:r>
              <a:rPr lang="tr-TR" sz="4000" dirty="0"/>
              <a:t>DÜNYADA İŞ SAĞLIĞI </a:t>
            </a:r>
            <a:r>
              <a:rPr lang="tr-TR" sz="4000" dirty="0" smtClean="0"/>
              <a:t>VE</a:t>
            </a:r>
            <a:br>
              <a:rPr lang="tr-TR" sz="4000" dirty="0" smtClean="0"/>
            </a:br>
            <a:r>
              <a:rPr lang="tr-TR" sz="4000" dirty="0" smtClean="0"/>
              <a:t>GÜVENLİĞİ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Sanayi devrimi ile üretim süreçlerindeki değişim ve gelişmeler, </a:t>
            </a:r>
            <a:r>
              <a:rPr lang="tr-TR" sz="2000" dirty="0" smtClean="0">
                <a:latin typeface="+mn-lt"/>
              </a:rPr>
              <a:t>sanayi toplumlarının oluşumu </a:t>
            </a:r>
            <a:r>
              <a:rPr lang="tr-TR" sz="2000" dirty="0">
                <a:latin typeface="+mn-lt"/>
              </a:rPr>
              <a:t>ve istihdamı </a:t>
            </a:r>
            <a:r>
              <a:rPr lang="tr-TR" sz="2000" dirty="0" smtClean="0">
                <a:latin typeface="+mn-lt"/>
              </a:rPr>
              <a:t>arttırmıştır.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Bununla </a:t>
            </a:r>
            <a:r>
              <a:rPr lang="tr-TR" sz="2000" dirty="0">
                <a:latin typeface="+mn-lt"/>
              </a:rPr>
              <a:t>birlikte sanayinde çalışanların </a:t>
            </a:r>
            <a:r>
              <a:rPr lang="tr-TR" sz="2000" dirty="0" smtClean="0">
                <a:latin typeface="+mn-lt"/>
              </a:rPr>
              <a:t>yaptıkları </a:t>
            </a:r>
            <a:r>
              <a:rPr lang="tr-TR" sz="2000" dirty="0">
                <a:latin typeface="+mn-lt"/>
              </a:rPr>
              <a:t>işler ve iş yerlerinden </a:t>
            </a:r>
            <a:r>
              <a:rPr lang="tr-TR" sz="2000" dirty="0" smtClean="0">
                <a:latin typeface="+mn-lt"/>
              </a:rPr>
              <a:t>kaynaklı tehlike </a:t>
            </a:r>
            <a:r>
              <a:rPr lang="tr-TR" sz="2000" dirty="0">
                <a:latin typeface="+mn-lt"/>
              </a:rPr>
              <a:t>ve risklerde sanayileşme </a:t>
            </a:r>
            <a:r>
              <a:rPr lang="tr-TR" sz="2000" dirty="0" smtClean="0">
                <a:latin typeface="+mn-lt"/>
              </a:rPr>
              <a:t>ile birlikte </a:t>
            </a:r>
            <a:r>
              <a:rPr lang="tr-TR" sz="2000" dirty="0">
                <a:latin typeface="+mn-lt"/>
              </a:rPr>
              <a:t>büyüme göstermiş olup, </a:t>
            </a:r>
            <a:r>
              <a:rPr lang="tr-TR" sz="2000" dirty="0" smtClean="0">
                <a:latin typeface="+mn-lt"/>
              </a:rPr>
              <a:t>bunlardan kaynaklı </a:t>
            </a:r>
            <a:r>
              <a:rPr lang="tr-TR" sz="2000" dirty="0">
                <a:latin typeface="+mn-lt"/>
              </a:rPr>
              <a:t>kazalar ve mesleki </a:t>
            </a:r>
            <a:r>
              <a:rPr lang="tr-TR" sz="2000" dirty="0" smtClean="0">
                <a:latin typeface="+mn-lt"/>
              </a:rPr>
              <a:t>sorunlarda ortaya </a:t>
            </a:r>
            <a:r>
              <a:rPr lang="tr-TR" sz="2000" dirty="0">
                <a:latin typeface="+mn-lt"/>
              </a:rPr>
              <a:t>çıkmaya başlamıştır.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14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1470"/>
            <a:ext cx="6408712" cy="4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2067694"/>
          </a:xfrm>
        </p:spPr>
        <p:txBody>
          <a:bodyPr>
            <a:noAutofit/>
          </a:bodyPr>
          <a:lstStyle/>
          <a:p>
            <a:r>
              <a:rPr lang="tr-TR" sz="4000" dirty="0"/>
              <a:t>ÜLKEMİZDE İŞ SAĞLIĞI </a:t>
            </a:r>
            <a:r>
              <a:rPr lang="tr-TR" sz="4000" dirty="0" smtClean="0"/>
              <a:t>VE</a:t>
            </a:r>
            <a:br>
              <a:rPr lang="tr-TR" sz="4000" dirty="0" smtClean="0"/>
            </a:br>
            <a:r>
              <a:rPr lang="tr-TR" sz="4000" dirty="0" smtClean="0"/>
              <a:t>GÜVENLİĞİ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Sağlığı ve Güvenliğinin sanayileşme ile gelişimi doğru orantılı olmakla </a:t>
            </a:r>
            <a:r>
              <a:rPr lang="tr-TR" sz="2000" dirty="0" smtClean="0">
                <a:latin typeface="+mn-lt"/>
              </a:rPr>
              <a:t>birlikte, ülkemizde </a:t>
            </a:r>
            <a:r>
              <a:rPr lang="tr-TR" sz="2000" dirty="0">
                <a:latin typeface="+mn-lt"/>
              </a:rPr>
              <a:t>Cumhuriyet dönemine kadar sanayileşmenin gelişmemiş </a:t>
            </a:r>
            <a:r>
              <a:rPr lang="tr-TR" sz="2000" dirty="0" smtClean="0">
                <a:latin typeface="+mn-lt"/>
              </a:rPr>
              <a:t>olmasından kaynaklı </a:t>
            </a:r>
            <a:r>
              <a:rPr lang="tr-TR" sz="2000" dirty="0">
                <a:latin typeface="+mn-lt"/>
              </a:rPr>
              <a:t>bu alandaki mevzuat düzenlemeleri de sınırlı </a:t>
            </a:r>
            <a:r>
              <a:rPr lang="tr-TR" sz="2000" dirty="0" smtClean="0">
                <a:latin typeface="+mn-lt"/>
              </a:rPr>
              <a:t>kalmıştır.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Fakat </a:t>
            </a:r>
            <a:r>
              <a:rPr lang="tr-TR" sz="2000" dirty="0">
                <a:latin typeface="+mn-lt"/>
              </a:rPr>
              <a:t>yine de </a:t>
            </a:r>
            <a:r>
              <a:rPr lang="tr-TR" sz="2000" dirty="0" smtClean="0">
                <a:latin typeface="+mn-lt"/>
              </a:rPr>
              <a:t>Osmanlı imparatorlu </a:t>
            </a:r>
            <a:r>
              <a:rPr lang="tr-TR" sz="2000" dirty="0">
                <a:latin typeface="+mn-lt"/>
              </a:rPr>
              <a:t>döneminde bir takım gelişmeler yaşanmış olması bu alanda </a:t>
            </a:r>
            <a:r>
              <a:rPr lang="tr-TR" sz="2000" dirty="0" smtClean="0">
                <a:latin typeface="+mn-lt"/>
              </a:rPr>
              <a:t>atılan ilk </a:t>
            </a:r>
            <a:r>
              <a:rPr lang="tr-TR" sz="2000" dirty="0">
                <a:latin typeface="+mn-lt"/>
              </a:rPr>
              <a:t>adımları olarak sayılır.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784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915816" y="201854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3.3.2 Cumhuriyet Dönemi</a:t>
            </a:r>
            <a:endParaRPr lang="tr-TR" sz="2400" dirty="0"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915816" y="1131590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3.3.1 Cumhuriyet Öncesi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043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843558"/>
            <a:ext cx="8352928" cy="2592288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691680" y="3651870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b="1" dirty="0">
                <a:solidFill>
                  <a:srgbClr val="040404"/>
                </a:solidFill>
                <a:latin typeface="+mj-lt"/>
              </a:rPr>
              <a:t>Tablo 5. </a:t>
            </a:r>
            <a:r>
              <a:rPr lang="tr-TR" sz="2000" dirty="0">
                <a:solidFill>
                  <a:srgbClr val="040404"/>
                </a:solidFill>
                <a:latin typeface="+mj-lt"/>
              </a:rPr>
              <a:t>Ülkemizde Cumhuriyet Öncesi İş Sağlığı ve Güvenliği Gelişmeleri</a:t>
            </a:r>
            <a:endParaRPr lang="tr-T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970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5365</TotalTime>
  <Words>222</Words>
  <Application>Microsoft Office PowerPoint</Application>
  <PresentationFormat>Ekran Gösterisi (16:9)</PresentationFormat>
  <Paragraphs>29</Paragraphs>
  <Slides>10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Ofis Teması</vt:lpstr>
      <vt:lpstr>PowerPoint Sunusu</vt:lpstr>
      <vt:lpstr>3.Bölüm</vt:lpstr>
      <vt:lpstr>PowerPoint Sunusu</vt:lpstr>
      <vt:lpstr>İŞ SAĞLIĞI VE GÜVENLİĞİNİN TARİHÇESİ</vt:lpstr>
      <vt:lpstr>PowerPoint Sunusu</vt:lpstr>
      <vt:lpstr>DÜNYADA İŞ SAĞLIĞI VE GÜVENLİĞİ</vt:lpstr>
      <vt:lpstr>PowerPoint Sunusu</vt:lpstr>
      <vt:lpstr>ÜLKEMİZDE İŞ SAĞLIĞI VE GÜVENLİĞİ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Samuki</cp:lastModifiedBy>
  <cp:revision>1437</cp:revision>
  <dcterms:created xsi:type="dcterms:W3CDTF">2019-04-20T15:13:20Z</dcterms:created>
  <dcterms:modified xsi:type="dcterms:W3CDTF">2019-10-11T07:20:05Z</dcterms:modified>
</cp:coreProperties>
</file>